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p:regular r:id="rId63"/>
      <p:bold r:id="rId64"/>
      <p:italic r:id="rId65"/>
      <p:boldItalic r:id="rId66"/>
    </p:embeddedFont>
    <p:embeddedFont>
      <p:font typeface="Inconsolata"/>
      <p:regular r:id="rId67"/>
      <p:bold r:id="rId68"/>
    </p:embeddedFont>
    <p:embeddedFont>
      <p:font typeface="Montserrat"/>
      <p:regular r:id="rId69"/>
      <p:bold r:id="rId70"/>
      <p:italic r:id="rId71"/>
      <p:boldItalic r:id="rId72"/>
    </p:embeddedFont>
    <p:embeddedFont>
      <p:font typeface="Source Code Pro"/>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CodePro-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SourceCodePro-italic.fntdata"/><Relationship Id="rId30" Type="http://schemas.openxmlformats.org/officeDocument/2006/relationships/slide" Target="slides/slide25.xml"/><Relationship Id="rId74" Type="http://schemas.openxmlformats.org/officeDocument/2006/relationships/font" Target="fonts/SourceCodePro-bold.fntdata"/><Relationship Id="rId33" Type="http://schemas.openxmlformats.org/officeDocument/2006/relationships/slide" Target="slides/slide28.xml"/><Relationship Id="rId77" Type="http://schemas.openxmlformats.org/officeDocument/2006/relationships/font" Target="fonts/Oswald-regular.fntdata"/><Relationship Id="rId32" Type="http://schemas.openxmlformats.org/officeDocument/2006/relationships/slide" Target="slides/slide27.xml"/><Relationship Id="rId76" Type="http://schemas.openxmlformats.org/officeDocument/2006/relationships/font" Target="fonts/SourceCodePro-boldItalic.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swald-bold.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Inconsolata-bold.fntdata"/><Relationship Id="rId23" Type="http://schemas.openxmlformats.org/officeDocument/2006/relationships/slide" Target="slides/slide18.xml"/><Relationship Id="rId67" Type="http://schemas.openxmlformats.org/officeDocument/2006/relationships/font" Target="fonts/Inconsolat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21786b452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786b452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1786b452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786b452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21786b45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786b45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d724329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d724329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d7243296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d724329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d7243296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7243296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d7243296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d7243296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d7243296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7243296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d7243296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7243296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d7243296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d7243296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21786b452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786b452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21786b452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1786b452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21786b452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786b452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1d7243296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d7243296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1d7243296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d7243296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1d7243296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7243296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1d7243296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d7243296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1d7243296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d7243296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21786b452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786b452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21786b452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1786b452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d724329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d72432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21786b452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1786b452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21786b452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1786b452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1d7243296f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d7243296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21786b452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786b452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1d7243296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d7243296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1d7243296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d7243296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21786b452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1786b45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21786b45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786b45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21786b45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1786b45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21786b45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1786b45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21786b452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786b452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1d7243296f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d7243296f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1d7243296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d7243296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1d7243296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d7243296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21786b452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1786b452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21786b452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1786b452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1d7243296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d7243296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1d7243296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d7243296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1d7243296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d7243296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1d7243296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d7243296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1d7243296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d7243296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d724329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d724329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1d7243296f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d7243296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1d7243296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d7243296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1d7243296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d7243296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21786b452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1786b452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21786b452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1786b452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21786b452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1786b452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1d7243296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d7243296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21786b45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1786b45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d724329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724329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1d7243296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7243296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21786b45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786b45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21786b452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786b452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jp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jp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8" name="Google Shape;218;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9" name="Google Shape;219;p3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20" name="Google Shape;220;p3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21" name="Google Shape;221;p3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22" name="Google Shape;222;p3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23" name="Google Shape;223;p3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24" name="Google Shape;224;p3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25" name="Google Shape;225;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26" name="Google Shape;226;p3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can’t use a normal linear regression model on binary groups. It won’t lead to a good fit:</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27" name="Google Shape;227;p34"/>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28" name="Google Shape;228;p34"/>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29" name="Google Shape;229;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5" name="Google Shape;235;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6" name="Google Shape;236;p3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37" name="Google Shape;237;p3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38" name="Google Shape;238;p3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39" name="Google Shape;239;p3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40" name="Google Shape;240;p3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41" name="Google Shape;241;p3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42" name="Google Shape;242;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43" name="Google Shape;243;p3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need a function that will fit binary categorical data!</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44" name="Google Shape;244;p35"/>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45" name="Google Shape;245;p35"/>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46" name="Google Shape;246;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 name="Google Shape;25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3" name="Google Shape;253;p3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54" name="Google Shape;254;p3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55" name="Google Shape;255;p3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56" name="Google Shape;256;p3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57" name="Google Shape;257;p3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58" name="Google Shape;258;p3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59" name="Google Shape;259;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60" name="Google Shape;260;p3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It would be great if we could find a function with this sort of behavior:</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6.05 PM.png" id="261" name="Google Shape;261;p36"/>
          <p:cNvPicPr preferRelativeResize="0"/>
          <p:nvPr/>
        </p:nvPicPr>
        <p:blipFill>
          <a:blip r:embed="rId4">
            <a:alphaModFix/>
          </a:blip>
          <a:stretch>
            <a:fillRect/>
          </a:stretch>
        </p:blipFill>
        <p:spPr>
          <a:xfrm>
            <a:off x="1989900" y="2153675"/>
            <a:ext cx="5516600" cy="2989826"/>
          </a:xfrm>
          <a:prstGeom prst="rect">
            <a:avLst/>
          </a:prstGeom>
          <a:noFill/>
          <a:ln>
            <a:noFill/>
          </a:ln>
        </p:spPr>
      </p:pic>
      <p:pic>
        <p:nvPicPr>
          <p:cNvPr descr="watermark.jpg" id="262" name="Google Shape;262;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descr="watermark.jpg" id="267" name="Google Shape;26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 name="Google Shape;268;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9" name="Google Shape;269;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0" name="Google Shape;270;p3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71" name="Google Shape;271;p3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72" name="Google Shape;272;p3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73" name="Google Shape;273;p3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74" name="Google Shape;274;p3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75" name="Google Shape;275;p3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76" name="Google Shape;276;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77" name="Google Shape;277;p3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Sigmoid (aka Logistic) Function takes in any value and outputs it to be between 0 and 1.</a:t>
            </a:r>
            <a:endParaRPr sz="2200">
              <a:solidFill>
                <a:srgbClr val="313131"/>
              </a:solidFill>
              <a:highlight>
                <a:schemeClr val="lt1"/>
              </a:highlight>
              <a:latin typeface="Montserrat"/>
              <a:ea typeface="Montserrat"/>
              <a:cs typeface="Montserrat"/>
              <a:sym typeface="Montserrat"/>
            </a:endParaRPr>
          </a:p>
        </p:txBody>
      </p:sp>
      <p:pic>
        <p:nvPicPr>
          <p:cNvPr id="278" name="Google Shape;278;p37"/>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descr="watermark.jpg" id="283" name="Google Shape;283;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4" name="Google Shape;284;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5" name="Google Shape;28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 name="Google Shape;286;p3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87" name="Google Shape;287;p3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88" name="Google Shape;288;p3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89" name="Google Shape;289;p3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90" name="Google Shape;290;p3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91" name="Google Shape;291;p3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92" name="Google Shape;292;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93" name="Google Shape;293;p38"/>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294" name="Google Shape;294;p38"/>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descr="watermark.jpg" id="299" name="Google Shape;299;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 name="Google Shape;300;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1" name="Google Shape;301;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 name="Google Shape;302;p3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03" name="Google Shape;303;p3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04" name="Google Shape;304;p3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05" name="Google Shape;305;p3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06" name="Google Shape;306;p3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07" name="Google Shape;307;p3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08" name="Google Shape;308;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09" name="Google Shape;309;p3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310" name="Google Shape;310;p39"/>
          <p:cNvPicPr preferRelativeResize="0"/>
          <p:nvPr/>
        </p:nvPicPr>
        <p:blipFill>
          <a:blip r:embed="rId4">
            <a:alphaModFix/>
          </a:blip>
          <a:stretch>
            <a:fillRect/>
          </a:stretch>
        </p:blipFill>
        <p:spPr>
          <a:xfrm>
            <a:off x="1887350" y="2184625"/>
            <a:ext cx="4882899" cy="261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descr="watermark.jpg" id="315" name="Google Shape;31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6" name="Google Shape;31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17" name="Google Shape;31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8" name="Google Shape;318;p4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19" name="Google Shape;319;p4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20" name="Google Shape;320;p4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21" name="Google Shape;321;p4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22" name="Google Shape;322;p4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23" name="Google Shape;323;p4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24" name="Google Shape;324;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25" name="Google Shape;325;p4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results in a probability from 0 to 1 of belonging in the 1 class.</a:t>
            </a:r>
            <a:endParaRPr sz="2200">
              <a:solidFill>
                <a:srgbClr val="313131"/>
              </a:solidFill>
              <a:highlight>
                <a:schemeClr val="lt1"/>
              </a:highlight>
              <a:latin typeface="Montserrat"/>
              <a:ea typeface="Montserrat"/>
              <a:cs typeface="Montserrat"/>
              <a:sym typeface="Montserrat"/>
            </a:endParaRPr>
          </a:p>
        </p:txBody>
      </p:sp>
      <p:pic>
        <p:nvPicPr>
          <p:cNvPr id="326" name="Google Shape;326;p40"/>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descr="watermark.jpg" id="331" name="Google Shape;331;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2" name="Google Shape;332;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3" name="Google Shape;3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4" name="Google Shape;334;p4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35" name="Google Shape;335;p4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36" name="Google Shape;336;p4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37" name="Google Shape;337;p4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38" name="Google Shape;338;p4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39" name="Google Shape;339;p4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40" name="Google Shape;340;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41" name="Google Shape;341;p4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set a cutoff point at 0.5, anything below it results in class 0, anything above is class 1.</a:t>
            </a:r>
            <a:endParaRPr sz="2200">
              <a:solidFill>
                <a:srgbClr val="313131"/>
              </a:solidFill>
              <a:highlight>
                <a:schemeClr val="lt1"/>
              </a:highlight>
              <a:latin typeface="Montserrat"/>
              <a:ea typeface="Montserrat"/>
              <a:cs typeface="Montserrat"/>
              <a:sym typeface="Montserrat"/>
            </a:endParaRPr>
          </a:p>
        </p:txBody>
      </p:sp>
      <p:pic>
        <p:nvPicPr>
          <p:cNvPr id="342" name="Google Shape;342;p41"/>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43" name="Google Shape;343;p41"/>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watermark.jpg" id="348" name="Google Shape;34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 name="Google Shape;34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0" name="Google Shape;35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1" name="Google Shape;351;p4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52" name="Google Shape;352;p4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53" name="Google Shape;353;p4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54" name="Google Shape;354;p4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55" name="Google Shape;355;p4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56" name="Google Shape;356;p4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57" name="Google Shape;357;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Review</a:t>
            </a:r>
            <a:endParaRPr sz="3000">
              <a:solidFill>
                <a:srgbClr val="2A3990"/>
              </a:solidFill>
              <a:latin typeface="Roboto"/>
              <a:ea typeface="Roboto"/>
              <a:cs typeface="Roboto"/>
              <a:sym typeface="Roboto"/>
            </a:endParaRPr>
          </a:p>
        </p:txBody>
      </p:sp>
      <p:sp>
        <p:nvSpPr>
          <p:cNvPr id="358" name="Google Shape;358;p4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use the logistic function to output a value ranging from 0 to 1. Based off of this probability we assign a class.</a:t>
            </a:r>
            <a:endParaRPr sz="2200">
              <a:solidFill>
                <a:srgbClr val="313131"/>
              </a:solidFill>
              <a:highlight>
                <a:schemeClr val="lt1"/>
              </a:highlight>
              <a:latin typeface="Montserrat"/>
              <a:ea typeface="Montserrat"/>
              <a:cs typeface="Montserrat"/>
              <a:sym typeface="Montserrat"/>
            </a:endParaRPr>
          </a:p>
        </p:txBody>
      </p:sp>
      <p:pic>
        <p:nvPicPr>
          <p:cNvPr id="359" name="Google Shape;359;p42"/>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60" name="Google Shape;360;p42"/>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descr="watermark.jpg" id="365" name="Google Shape;365;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 name="Google Shape;366;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67" name="Google Shape;36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68" name="Google Shape;368;p4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69" name="Google Shape;369;p4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70" name="Google Shape;370;p4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71" name="Google Shape;371;p4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72" name="Google Shape;372;p4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73" name="Google Shape;373;p4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74" name="Google Shape;374;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375" name="Google Shape;375;p4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After you train a logistic regression model on some training data, you will evaluate your model’s performance on some test data.</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You can use a confusion matrix to evaluate classification models.</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all labels are continuous, sometimes you need to predict categories, this is known as classification.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Logistic Regression is one of the basic ways to perform classification (don’t be confused by the word “regression”)</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1" name="Google Shape;381;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2" name="Google Shape;382;p4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83" name="Google Shape;383;p4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84" name="Google Shape;384;p4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85" name="Google Shape;385;p4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86" name="Google Shape;386;p4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87" name="Google Shape;387;p4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88" name="Google Shape;388;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389" name="Google Shape;389;p44"/>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95" name="Google Shape;395;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96" name="Google Shape;396;p4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97" name="Google Shape;397;p4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98" name="Google Shape;398;p4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99" name="Google Shape;399;p4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00" name="Google Shape;400;p4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01" name="Google Shape;401;p4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02" name="Google Shape;402;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403" name="Google Shape;403;p45"/>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descr="watermark.jpg" id="408" name="Google Shape;40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09" name="Google Shape;409;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10" name="Google Shape;41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1" name="Google Shape;411;p4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12" name="Google Shape;412;p4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13" name="Google Shape;413;p4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14" name="Google Shape;414;p4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15" name="Google Shape;415;p4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16" name="Google Shape;416;p4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17" name="Google Shape;417;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418" name="Google Shape;418;p4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descr="watermark.jpg" id="423" name="Google Shape;42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24" name="Google Shape;424;p4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25" name="Google Shape;42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26" name="Google Shape;426;p4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27" name="Google Shape;427;p4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28" name="Google Shape;428;p4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29" name="Google Shape;429;p4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30" name="Google Shape;430;p4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31" name="Google Shape;431;p4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32" name="Google Shape;432;p4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433" name="Google Shape;433;p4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434" name="Google Shape;434;p47"/>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435" name="Google Shape;435;p47"/>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descr="watermark.jpg" id="440" name="Google Shape;440;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1" name="Google Shape;441;p4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42" name="Google Shape;442;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43" name="Google Shape;443;p4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44" name="Google Shape;444;p4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45" name="Google Shape;445;p4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46" name="Google Shape;446;p4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47" name="Google Shape;447;p4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48" name="Google Shape;448;p4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49" name="Google Shape;449;p4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50" name="Google Shape;450;p48"/>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51" name="Google Shape;451;p48"/>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descr="watermark.jpg" id="456" name="Google Shape;45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58" name="Google Shape;45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9" name="Google Shape;459;p4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60" name="Google Shape;460;p4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61" name="Google Shape;461;p4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62" name="Google Shape;462;p4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63" name="Google Shape;463;p4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64" name="Google Shape;464;p4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65" name="Google Shape;465;p4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66" name="Google Shape;466;p49"/>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67" name="Google Shape;467;p49"/>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descr="watermark.jpg" id="472" name="Google Shape;472;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73" name="Google Shape;473;p5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74" name="Google Shape;4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5" name="Google Shape;475;p5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76" name="Google Shape;476;p5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77" name="Google Shape;477;p5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78" name="Google Shape;478;p5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79" name="Google Shape;479;p5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80" name="Google Shape;480;p5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81" name="Google Shape;481;p5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82" name="Google Shape;482;p50"/>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83" name="Google Shape;483;p50"/>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descr="watermark.jpg" id="488" name="Google Shape;48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89" name="Google Shape;489;p5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90" name="Google Shape;490;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91" name="Google Shape;491;p5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92" name="Google Shape;492;p5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93" name="Google Shape;493;p5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94" name="Google Shape;494;p5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95" name="Google Shape;495;p5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96" name="Google Shape;496;p5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97" name="Google Shape;497;p5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498" name="Google Shape;498;p51"/>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descr="watermark.jpg" id="503" name="Google Shape;50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4" name="Google Shape;504;p5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05" name="Google Shape;50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06" name="Google Shape;506;p5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07" name="Google Shape;507;p5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08" name="Google Shape;508;p5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09" name="Google Shape;509;p5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10" name="Google Shape;510;p5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11" name="Google Shape;511;p5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12" name="Google Shape;512;p5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13" name="Google Shape;513;p5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course,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descr="watermark.jpg" id="518" name="Google Shape;518;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19" name="Google Shape;519;p5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20" name="Google Shape;52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21" name="Google Shape;521;p5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22" name="Google Shape;522;p5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23" name="Google Shape;523;p5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24" name="Google Shape;524;p5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25" name="Google Shape;525;p5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26" name="Google Shape;526;p5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27" name="Google Shape;527;p5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28" name="Google Shape;528;p5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Binary classification has some of its own special classification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These include visualizations of metrics from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Receiver Operator Curve (ROC) curve was developed during World War II to help analyze radar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descr="watermark.jpg" id="123" name="Google Shape;123;p27"/>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24" name="Google Shape;124;p2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26" name="Google Shape;126;p27"/>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Sections 4-4.3 of </a:t>
            </a:r>
            <a:endParaRPr sz="3000">
              <a:latin typeface="Montserrat"/>
              <a:ea typeface="Montserrat"/>
              <a:cs typeface="Montserrat"/>
              <a:sym typeface="Montserrat"/>
            </a:endParaRPr>
          </a:p>
          <a:p>
            <a:pPr indent="0" lvl="0" marL="0" rtl="0" algn="ctr">
              <a:spcBef>
                <a:spcPts val="0"/>
              </a:spcBef>
              <a:spcAft>
                <a:spcPts val="0"/>
              </a:spcAft>
              <a:buNone/>
            </a:pPr>
            <a:r>
              <a:rPr b="1" lang="en" sz="3000">
                <a:latin typeface="Montserrat"/>
                <a:ea typeface="Montserrat"/>
                <a:cs typeface="Montserrat"/>
                <a:sym typeface="Montserrat"/>
              </a:rPr>
              <a:t>Introduction to Statistical Learning</a:t>
            </a:r>
            <a:endParaRPr b="1"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By Gareth James, et al.</a:t>
            </a:r>
            <a:endParaRPr sz="3000">
              <a:latin typeface="Montserrat"/>
              <a:ea typeface="Montserrat"/>
              <a:cs typeface="Montserrat"/>
              <a:sym typeface="Montserrat"/>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27" name="Google Shape;127;p2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descr="watermark.jpg" id="533" name="Google Shape;533;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4" name="Google Shape;534;p5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35" name="Google Shape;535;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6" name="Google Shape;536;p5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37" name="Google Shape;537;p5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38" name="Google Shape;538;p5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39" name="Google Shape;539;p5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40" name="Google Shape;540;p5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41" name="Google Shape;541;p5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42" name="Google Shape;542;p5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43" name="Google Shape;543;p5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ROC curve:</a:t>
            </a:r>
            <a:endParaRPr sz="2800">
              <a:solidFill>
                <a:srgbClr val="313131"/>
              </a:solidFill>
              <a:highlight>
                <a:schemeClr val="lt1"/>
              </a:highlight>
              <a:latin typeface="Montserrat"/>
              <a:ea typeface="Montserrat"/>
              <a:cs typeface="Montserrat"/>
              <a:sym typeface="Montserrat"/>
            </a:endParaRPr>
          </a:p>
        </p:txBody>
      </p:sp>
      <p:pic>
        <p:nvPicPr>
          <p:cNvPr id="544" name="Google Shape;544;p54"/>
          <p:cNvPicPr preferRelativeResize="0"/>
          <p:nvPr/>
        </p:nvPicPr>
        <p:blipFill>
          <a:blip r:embed="rId4">
            <a:alphaModFix/>
          </a:blip>
          <a:stretch>
            <a:fillRect/>
          </a:stretch>
        </p:blipFill>
        <p:spPr>
          <a:xfrm>
            <a:off x="2239615" y="1755625"/>
            <a:ext cx="4631260" cy="333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55"/>
          <p:cNvPicPr preferRelativeResize="0"/>
          <p:nvPr/>
        </p:nvPicPr>
        <p:blipFill>
          <a:blip r:embed="rId3">
            <a:alphaModFix/>
          </a:blip>
          <a:stretch>
            <a:fillRect/>
          </a:stretch>
        </p:blipFill>
        <p:spPr>
          <a:xfrm>
            <a:off x="2046100" y="514100"/>
            <a:ext cx="4922776" cy="4927275"/>
          </a:xfrm>
          <a:prstGeom prst="rect">
            <a:avLst/>
          </a:prstGeom>
          <a:noFill/>
          <a:ln>
            <a:noFill/>
          </a:ln>
        </p:spPr>
      </p:pic>
      <p:pic>
        <p:nvPicPr>
          <p:cNvPr descr="watermark.jpg" id="550" name="Google Shape;550;p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551" name="Google Shape;551;p5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52" name="Google Shape;552;p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553" name="Google Shape;553;p5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54" name="Google Shape;554;p5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55" name="Google Shape;555;p5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56" name="Google Shape;556;p5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57" name="Google Shape;557;p5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58" name="Google Shape;558;p5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59" name="Google Shape;559;p5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descr="watermark.jpg" id="564" name="Google Shape;564;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5" name="Google Shape;565;p5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66" name="Google Shape;5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67" name="Google Shape;567;p5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68" name="Google Shape;568;p5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69" name="Google Shape;569;p5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70" name="Google Shape;570;p5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71" name="Google Shape;571;p5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72" name="Google Shape;572;p5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73" name="Google Shape;573;p5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74" name="Google Shape;574;p5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 full discussion of the ROC curve is beyond the scope of this course, but the reading assignment goes into much more detail.</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For now, you just need to know that the area under the curve is a metric for how well a model fit the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descr="watermark.jpg" id="579" name="Google Shape;579;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80" name="Google Shape;580;p5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81" name="Google Shape;581;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82" name="Google Shape;582;p5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83" name="Google Shape;583;p5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84" name="Google Shape;584;p5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85" name="Google Shape;585;p5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86" name="Google Shape;586;p5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87" name="Google Shape;587;p5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88" name="Google Shape;588;p5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89" name="Google Shape;589;p5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continue on exploring these concepts with a walk through of the documentation example </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add some more stuff on evaluation to the example!</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8"/>
          <p:cNvSpPr txBox="1"/>
          <p:nvPr>
            <p:ph type="ctrTitle"/>
          </p:nvPr>
        </p:nvSpPr>
        <p:spPr>
          <a:xfrm>
            <a:off x="136050" y="15454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595" name="Google Shape;595;p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96" name="Google Shape;59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7" name="Google Shape;59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03" name="Google Shape;60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quickly walk through the documentation Logistic Regression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After viewing this, you should begin to pick up on Spark’s pattern for machine learning syntax.</a:t>
            </a:r>
            <a:endParaRPr sz="3000">
              <a:latin typeface="Montserrat"/>
              <a:ea typeface="Montserrat"/>
              <a:cs typeface="Montserrat"/>
              <a:sym typeface="Montserrat"/>
            </a:endParaRPr>
          </a:p>
        </p:txBody>
      </p:sp>
      <p:pic>
        <p:nvPicPr>
          <p:cNvPr descr="watermark.jpg" id="604" name="Google Shape;604;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5" name="Google Shape;605;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1" name="Google Shape;61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introduce the concept of “Evaluators”.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behave similar to Machine Learning Algorithm objects, but are designed to take in evaluation DataFrames ~ </a:t>
            </a:r>
            <a:r>
              <a:rPr b="1" lang="en" sz="3000">
                <a:latin typeface="Montserrat"/>
                <a:ea typeface="Montserrat"/>
                <a:cs typeface="Montserrat"/>
                <a:sym typeface="Montserrat"/>
              </a:rPr>
              <a:t>model.evaluate(test_data)</a:t>
            </a:r>
            <a:endParaRPr b="1" sz="3000">
              <a:latin typeface="Montserrat"/>
              <a:ea typeface="Montserrat"/>
              <a:cs typeface="Montserrat"/>
              <a:sym typeface="Montserrat"/>
            </a:endParaRPr>
          </a:p>
        </p:txBody>
      </p:sp>
      <p:pic>
        <p:nvPicPr>
          <p:cNvPr descr="watermark.jpg" id="612" name="Google Shape;612;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3" name="Google Shape;613;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9" name="Google Shape;61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are technically still “experimental” according to the documentation, so use caution when using them for production code.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But they have been a part of Spark since version 1.4 , so they have some stability.</a:t>
            </a:r>
            <a:endParaRPr sz="3000">
              <a:latin typeface="Montserrat"/>
              <a:ea typeface="Montserrat"/>
              <a:cs typeface="Montserrat"/>
              <a:sym typeface="Montserrat"/>
            </a:endParaRPr>
          </a:p>
        </p:txBody>
      </p:sp>
      <p:pic>
        <p:nvPicPr>
          <p:cNvPr descr="watermark.jpg" id="620" name="Google Shape;620;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1" name="Google Shape;621;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27" name="Google Shape;627;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files for this lecture are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Logistic_Regression_Example.ipynb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sample_libsvm_data.txt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Look under the Logistic Regression folder under the Machine Learning folder.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All links we show can be found in the notebook.</a:t>
            </a:r>
            <a:endParaRPr sz="3000">
              <a:latin typeface="Montserrat"/>
              <a:ea typeface="Montserrat"/>
              <a:cs typeface="Montserrat"/>
              <a:sym typeface="Montserrat"/>
            </a:endParaRPr>
          </a:p>
        </p:txBody>
      </p:sp>
      <p:pic>
        <p:nvPicPr>
          <p:cNvPr descr="watermark.jpg" id="628" name="Google Shape;628;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9" name="Google Shape;629;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35" name="Google Shape;63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 in a new notebook!</a:t>
            </a:r>
            <a:endParaRPr sz="3000">
              <a:latin typeface="Montserrat"/>
              <a:ea typeface="Montserrat"/>
              <a:cs typeface="Montserrat"/>
              <a:sym typeface="Montserrat"/>
            </a:endParaRPr>
          </a:p>
        </p:txBody>
      </p:sp>
      <p:pic>
        <p:nvPicPr>
          <p:cNvPr descr="watermark.jpg" id="636" name="Google Shape;636;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7" name="Google Shape;637;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33" name="Google Shape;13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If you want to fully understand some of the concepts behind the evaluation methods and metrics behind classification, the reading is highly recommended!</a:t>
            </a:r>
            <a:endParaRPr sz="3000">
              <a:latin typeface="Montserrat"/>
              <a:ea typeface="Montserrat"/>
              <a:cs typeface="Montserrat"/>
              <a:sym typeface="Montserrat"/>
            </a:endParaRPr>
          </a:p>
        </p:txBody>
      </p:sp>
      <p:pic>
        <p:nvPicPr>
          <p:cNvPr descr="watermark.jpg" id="134" name="Google Shape;134;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 name="Google Shape;135;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4"/>
          <p:cNvSpPr txBox="1"/>
          <p:nvPr>
            <p:ph type="ctrTitle"/>
          </p:nvPr>
        </p:nvSpPr>
        <p:spPr>
          <a:xfrm>
            <a:off x="136050" y="14898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Code Along</a:t>
            </a:r>
            <a:endParaRPr b="1">
              <a:latin typeface="Montserrat"/>
              <a:ea typeface="Montserrat"/>
              <a:cs typeface="Montserrat"/>
              <a:sym typeface="Montserrat"/>
            </a:endParaRPr>
          </a:p>
        </p:txBody>
      </p:sp>
      <p:sp>
        <p:nvSpPr>
          <p:cNvPr id="643" name="Google Shape;643;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44" name="Google Shape;644;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1" name="Google Shape;65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work through a “classic” classification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titanic dataset is a common exercise for classification in machine learning, there are lots of examples of it online for other machine learning libraries!</a:t>
            </a:r>
            <a:endParaRPr sz="3000">
              <a:latin typeface="Montserrat"/>
              <a:ea typeface="Montserrat"/>
              <a:cs typeface="Montserrat"/>
              <a:sym typeface="Montserrat"/>
            </a:endParaRPr>
          </a:p>
        </p:txBody>
      </p:sp>
      <p:pic>
        <p:nvPicPr>
          <p:cNvPr descr="watermark.jpg" id="652" name="Google Shape;652;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3" name="Google Shape;653;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9" name="Google Shape;65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use it to attempt to predict what passengers survived the titanic crash based solely on passenger’s features (age, cabin, children, etc…)</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explore a few more things!</a:t>
            </a:r>
            <a:endParaRPr sz="3000">
              <a:latin typeface="Montserrat"/>
              <a:ea typeface="Montserrat"/>
              <a:cs typeface="Montserrat"/>
              <a:sym typeface="Montserrat"/>
            </a:endParaRPr>
          </a:p>
        </p:txBody>
      </p:sp>
      <p:pic>
        <p:nvPicPr>
          <p:cNvPr descr="watermark.jpg" id="660" name="Google Shape;660;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1" name="Google Shape;661;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67" name="Google Shape;66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see some better ways to deal with categorical data through a two-step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show how to use pipelines to set stages and build models that can be easily used again!</a:t>
            </a:r>
            <a:endParaRPr sz="3000">
              <a:latin typeface="Montserrat"/>
              <a:ea typeface="Montserrat"/>
              <a:cs typeface="Montserrat"/>
              <a:sym typeface="Montserrat"/>
            </a:endParaRPr>
          </a:p>
        </p:txBody>
      </p:sp>
      <p:pic>
        <p:nvPicPr>
          <p:cNvPr descr="watermark.jpg" id="668" name="Google Shape;66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75" name="Google Shape;67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Our data will also have a lot of missing information, so we will need to deal with that as well.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676" name="Google Shape;676;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77" name="Google Shape;677;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9"/>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sp>
        <p:nvSpPr>
          <p:cNvPr id="683" name="Google Shape;683;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84" name="Google Shape;684;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5" name="Google Shape;685;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1" name="Google Shape;691;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did such a great job on the previous consulting project that word is starting to spread about your abilities!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contacted by a top marketing agency to help them out with customer churn!</a:t>
            </a:r>
            <a:endParaRPr sz="3000">
              <a:latin typeface="Montserrat"/>
              <a:ea typeface="Montserrat"/>
              <a:cs typeface="Montserrat"/>
              <a:sym typeface="Montserrat"/>
            </a:endParaRPr>
          </a:p>
        </p:txBody>
      </p:sp>
      <p:pic>
        <p:nvPicPr>
          <p:cNvPr descr="watermark.jpg" id="692" name="Google Shape;692;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3" name="Google Shape;693;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9" name="Google Shape;699;p71"/>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just landed in New York City!</a:t>
            </a:r>
            <a:endParaRPr sz="2800">
              <a:latin typeface="Montserrat"/>
              <a:ea typeface="Montserrat"/>
              <a:cs typeface="Montserrat"/>
              <a:sym typeface="Montserrat"/>
            </a:endParaRPr>
          </a:p>
        </p:txBody>
      </p:sp>
      <p:pic>
        <p:nvPicPr>
          <p:cNvPr descr="watermark.jpg" id="700" name="Google Shape;700;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1" name="Google Shape;701;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2" name="Google Shape;702;p71"/>
          <p:cNvPicPr preferRelativeResize="0"/>
          <p:nvPr/>
        </p:nvPicPr>
        <p:blipFill>
          <a:blip r:embed="rId4">
            <a:alphaModFix/>
          </a:blip>
          <a:stretch>
            <a:fillRect/>
          </a:stretch>
        </p:blipFill>
        <p:spPr>
          <a:xfrm>
            <a:off x="1437350" y="1670050"/>
            <a:ext cx="6166726" cy="3083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08" name="Google Shape;708;p72"/>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need to help out a marketing agency predict customer churn!</a:t>
            </a:r>
            <a:endParaRPr sz="2800">
              <a:latin typeface="Montserrat"/>
              <a:ea typeface="Montserrat"/>
              <a:cs typeface="Montserrat"/>
              <a:sym typeface="Montserrat"/>
            </a:endParaRPr>
          </a:p>
        </p:txBody>
      </p:sp>
      <p:pic>
        <p:nvPicPr>
          <p:cNvPr descr="watermark.jpg" id="709" name="Google Shape;709;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0" name="Google Shape;710;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11" name="Google Shape;711;p72"/>
          <p:cNvPicPr preferRelativeResize="0"/>
          <p:nvPr/>
        </p:nvPicPr>
        <p:blipFill>
          <a:blip r:embed="rId4">
            <a:alphaModFix/>
          </a:blip>
          <a:stretch>
            <a:fillRect/>
          </a:stretch>
        </p:blipFill>
        <p:spPr>
          <a:xfrm>
            <a:off x="3310727" y="2116627"/>
            <a:ext cx="2522550" cy="252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17" name="Google Shape;717;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 marketing agency has many customers that use their service to produce ads for the client/customer websites. </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They've noticed that they have quite a bit of churn in clients. </a:t>
            </a:r>
            <a:endParaRPr sz="3000">
              <a:latin typeface="Montserrat"/>
              <a:ea typeface="Montserrat"/>
              <a:cs typeface="Montserrat"/>
              <a:sym typeface="Montserrat"/>
            </a:endParaRPr>
          </a:p>
        </p:txBody>
      </p:sp>
      <p:pic>
        <p:nvPicPr>
          <p:cNvPr descr="watermark.jpg" id="718" name="Google Shape;71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9" name="Google Shape;71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8520600" cy="33390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rgbClr val="313131"/>
              </a:buClr>
              <a:buSzPts val="2500"/>
              <a:buFont typeface="Roboto"/>
              <a:buChar char="●"/>
            </a:pPr>
            <a:r>
              <a:rPr lang="en" sz="2500">
                <a:solidFill>
                  <a:srgbClr val="313131"/>
                </a:solidFill>
                <a:highlight>
                  <a:schemeClr val="lt1"/>
                </a:highlight>
                <a:latin typeface="Montserrat"/>
                <a:ea typeface="Montserrat"/>
                <a:cs typeface="Montserrat"/>
                <a:sym typeface="Montserrat"/>
              </a:rPr>
              <a:t>We want to learn about Logistic Regression as a method for </a:t>
            </a:r>
            <a:r>
              <a:rPr b="1" lang="en" sz="2500">
                <a:solidFill>
                  <a:srgbClr val="313131"/>
                </a:solidFill>
                <a:highlight>
                  <a:schemeClr val="lt1"/>
                </a:highlight>
                <a:latin typeface="Montserrat"/>
                <a:ea typeface="Montserrat"/>
                <a:cs typeface="Montserrat"/>
                <a:sym typeface="Montserrat"/>
              </a:rPr>
              <a:t>Classification.</a:t>
            </a:r>
            <a:endParaRPr b="1"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Some examples of classification problems: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Spam versus “Ham” emails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Loan Default (yes/no)</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Disease Diagnosis</a:t>
            </a:r>
            <a:endParaRPr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Above were all examples of Binary Classification</a:t>
            </a:r>
            <a:endParaRPr sz="25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25" name="Google Shape;72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 currently randomly assign account managers , but want you to create a machine learning model that will help predict which customers will churn (stop buying their service) so that they can correctly assign the customers most at risk to churn an account manager.</a:t>
            </a:r>
            <a:endParaRPr sz="3000">
              <a:latin typeface="Montserrat"/>
              <a:ea typeface="Montserrat"/>
              <a:cs typeface="Montserrat"/>
              <a:sym typeface="Montserrat"/>
            </a:endParaRPr>
          </a:p>
        </p:txBody>
      </p:sp>
      <p:pic>
        <p:nvPicPr>
          <p:cNvPr descr="watermark.jpg" id="726" name="Google Shape;72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7" name="Google Shape;72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33" name="Google Shape;73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Luckily they have some historical data, can you help them out?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 Create a classification algorithm that will help classify whether or not a customer churned. </a:t>
            </a:r>
            <a:endParaRPr sz="3000">
              <a:latin typeface="Montserrat"/>
              <a:ea typeface="Montserrat"/>
              <a:cs typeface="Montserrat"/>
              <a:sym typeface="Montserrat"/>
            </a:endParaRPr>
          </a:p>
        </p:txBody>
      </p:sp>
      <p:pic>
        <p:nvPicPr>
          <p:cNvPr descr="watermark.jpg" id="734" name="Google Shape;734;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5" name="Google Shape;735;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1" name="Google Shape;741;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Then the company can test this against incoming data for future customers to predict which customers will churn and assign them an account manager.</a:t>
            </a:r>
            <a:endParaRPr sz="3000">
              <a:latin typeface="Montserrat"/>
              <a:ea typeface="Montserrat"/>
              <a:cs typeface="Montserrat"/>
              <a:sym typeface="Montserrat"/>
            </a:endParaRPr>
          </a:p>
        </p:txBody>
      </p:sp>
      <p:pic>
        <p:nvPicPr>
          <p:cNvPr descr="watermark.jpg" id="742" name="Google Shape;742;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9" name="Google Shape;749;p77"/>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 data is under customer_churn.csv</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Let’s quickly go over the data and what your main task is.</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50" name="Google Shape;750;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57" name="Google Shape;757;p78"/>
          <p:cNvSpPr txBox="1"/>
          <p:nvPr>
            <p:ph idx="1" type="body"/>
          </p:nvPr>
        </p:nvSpPr>
        <p:spPr>
          <a:xfrm>
            <a:off x="152400" y="1011875"/>
            <a:ext cx="8991600" cy="374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highlight>
                  <a:srgbClr val="FFFFFF"/>
                </a:highlight>
                <a:latin typeface="Inconsolata"/>
                <a:ea typeface="Inconsolata"/>
                <a:cs typeface="Inconsolata"/>
                <a:sym typeface="Inconsolata"/>
              </a:rPr>
              <a:t>Name </a:t>
            </a:r>
            <a:r>
              <a:rPr lang="en" sz="2000">
                <a:solidFill>
                  <a:schemeClr val="dk1"/>
                </a:solidFill>
                <a:highlight>
                  <a:srgbClr val="FFFFFF"/>
                </a:highlight>
                <a:latin typeface="Inconsolata"/>
                <a:ea typeface="Inconsolata"/>
                <a:cs typeface="Inconsolata"/>
                <a:sym typeface="Inconsolata"/>
              </a:rPr>
              <a:t>: Name of the latest contact at Company</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Age:</a:t>
            </a:r>
            <a:r>
              <a:rPr lang="en" sz="2000">
                <a:solidFill>
                  <a:schemeClr val="dk1"/>
                </a:solidFill>
                <a:highlight>
                  <a:srgbClr val="FFFFFF"/>
                </a:highlight>
                <a:latin typeface="Inconsolata"/>
                <a:ea typeface="Inconsolata"/>
                <a:cs typeface="Inconsolata"/>
                <a:sym typeface="Inconsolata"/>
              </a:rPr>
              <a:t> Customer Age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Total_Purchase</a:t>
            </a:r>
            <a:r>
              <a:rPr lang="en" sz="2000">
                <a:solidFill>
                  <a:schemeClr val="dk1"/>
                </a:solidFill>
                <a:highlight>
                  <a:srgbClr val="FFFFFF"/>
                </a:highlight>
                <a:latin typeface="Inconsolata"/>
                <a:ea typeface="Inconsolata"/>
                <a:cs typeface="Inconsolata"/>
                <a:sym typeface="Inconsolata"/>
              </a:rPr>
              <a:t>: Total Ads Purchased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Account_Manager</a:t>
            </a:r>
            <a:r>
              <a:rPr lang="en" sz="2000">
                <a:solidFill>
                  <a:schemeClr val="dk1"/>
                </a:solidFill>
                <a:highlight>
                  <a:srgbClr val="FFFFFF"/>
                </a:highlight>
                <a:latin typeface="Inconsolata"/>
                <a:ea typeface="Inconsolata"/>
                <a:cs typeface="Inconsolata"/>
                <a:sym typeface="Inconsolata"/>
              </a:rPr>
              <a:t>: Binary 0=No manager, 1= Account manager assigned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Years</a:t>
            </a:r>
            <a:r>
              <a:rPr lang="en" sz="2000">
                <a:solidFill>
                  <a:schemeClr val="dk1"/>
                </a:solidFill>
                <a:highlight>
                  <a:srgbClr val="FFFFFF"/>
                </a:highlight>
                <a:latin typeface="Inconsolata"/>
                <a:ea typeface="Inconsolata"/>
                <a:cs typeface="Inconsolata"/>
                <a:sym typeface="Inconsolata"/>
              </a:rPr>
              <a:t>: Total Years as a customer</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Num_sites:</a:t>
            </a:r>
            <a:r>
              <a:rPr lang="en" sz="2000">
                <a:solidFill>
                  <a:schemeClr val="dk1"/>
                </a:solidFill>
                <a:highlight>
                  <a:srgbClr val="FFFFFF"/>
                </a:highlight>
                <a:latin typeface="Inconsolata"/>
                <a:ea typeface="Inconsolata"/>
                <a:cs typeface="Inconsolata"/>
                <a:sym typeface="Inconsolata"/>
              </a:rPr>
              <a:t> Number of websites that use the service.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Onboard_date:</a:t>
            </a:r>
            <a:r>
              <a:rPr lang="en" sz="2000">
                <a:solidFill>
                  <a:schemeClr val="dk1"/>
                </a:solidFill>
                <a:highlight>
                  <a:srgbClr val="FFFFFF"/>
                </a:highlight>
                <a:latin typeface="Inconsolata"/>
                <a:ea typeface="Inconsolata"/>
                <a:cs typeface="Inconsolata"/>
                <a:sym typeface="Inconsolata"/>
              </a:rPr>
              <a:t> Date that the name of the latest contact was onboarded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Location:</a:t>
            </a:r>
            <a:r>
              <a:rPr lang="en" sz="2000">
                <a:solidFill>
                  <a:schemeClr val="dk1"/>
                </a:solidFill>
                <a:highlight>
                  <a:srgbClr val="FFFFFF"/>
                </a:highlight>
                <a:latin typeface="Inconsolata"/>
                <a:ea typeface="Inconsolata"/>
                <a:cs typeface="Inconsolata"/>
                <a:sym typeface="Inconsolata"/>
              </a:rPr>
              <a:t> Client HQ Address</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Company:</a:t>
            </a:r>
            <a:r>
              <a:rPr lang="en" sz="2000">
                <a:solidFill>
                  <a:schemeClr val="dk1"/>
                </a:solidFill>
                <a:highlight>
                  <a:srgbClr val="FFFFFF"/>
                </a:highlight>
                <a:latin typeface="Inconsolata"/>
                <a:ea typeface="Inconsolata"/>
                <a:cs typeface="Inconsolata"/>
                <a:sym typeface="Inconsolata"/>
              </a:rPr>
              <a:t> Name of Client Company</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rPr b="1" lang="en" sz="2000">
                <a:solidFill>
                  <a:schemeClr val="dk1"/>
                </a:solidFill>
                <a:highlight>
                  <a:srgbClr val="FFFFFF"/>
                </a:highlight>
                <a:latin typeface="Inconsolata"/>
                <a:ea typeface="Inconsolata"/>
                <a:cs typeface="Inconsolata"/>
                <a:sym typeface="Inconsolata"/>
              </a:rPr>
              <a:t>Churn:</a:t>
            </a:r>
            <a:r>
              <a:rPr lang="en" sz="2000">
                <a:solidFill>
                  <a:schemeClr val="dk1"/>
                </a:solidFill>
                <a:highlight>
                  <a:srgbClr val="FFFFFF"/>
                </a:highlight>
                <a:latin typeface="Inconsolata"/>
                <a:ea typeface="Inconsolata"/>
                <a:cs typeface="Inconsolata"/>
                <a:sym typeface="Inconsolata"/>
              </a:rPr>
              <a:t> 0 or 1 indicating whether customer has churned.</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t/>
            </a:r>
            <a:endParaRPr sz="2000">
              <a:solidFill>
                <a:schemeClr val="dk1"/>
              </a:solidFill>
              <a:highlight>
                <a:srgbClr val="FFFFFF"/>
              </a:highlight>
              <a:latin typeface="Inconsolata"/>
              <a:ea typeface="Inconsolata"/>
              <a:cs typeface="Inconsolata"/>
              <a:sym typeface="Inconsolata"/>
            </a:endParaRPr>
          </a:p>
          <a:p>
            <a:pPr indent="0" lvl="0" marL="0" rtl="0" algn="l">
              <a:spcBef>
                <a:spcPts val="1600"/>
              </a:spcBef>
              <a:spcAft>
                <a:spcPts val="1600"/>
              </a:spcAft>
              <a:buNone/>
            </a:pPr>
            <a:r>
              <a:t/>
            </a:r>
            <a:endParaRPr sz="3000">
              <a:solidFill>
                <a:schemeClr val="dk1"/>
              </a:solidFill>
              <a:highlight>
                <a:srgbClr val="FFFFFF"/>
              </a:highlight>
              <a:latin typeface="Inconsolata"/>
              <a:ea typeface="Inconsolata"/>
              <a:cs typeface="Inconsolata"/>
              <a:sym typeface="Inconsolata"/>
            </a:endParaRPr>
          </a:p>
        </p:txBody>
      </p:sp>
      <p:pic>
        <p:nvPicPr>
          <p:cNvPr descr="watermark.jpg" id="758" name="Google Shape;75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65" name="Google Shape;765;p7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Your goal is to create a model that can predict whether a customer will churn (0 or 1) based off the features.</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Remember that the account manager is currently randomly assigned!</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66" name="Google Shape;766;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7" name="Google Shape;767;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73" name="Google Shape;773;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As always, treat this consulting project as a loosely guided exercise, or skip ahead and treat it as a code along project!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Best of luck!</a:t>
            </a:r>
            <a:endParaRPr sz="3000">
              <a:solidFill>
                <a:schemeClr val="dk1"/>
              </a:solidFill>
              <a:highlight>
                <a:srgbClr val="FFFFFF"/>
              </a:highlight>
              <a:latin typeface="Montserrat"/>
              <a:ea typeface="Montserrat"/>
              <a:cs typeface="Montserrat"/>
              <a:sym typeface="Montserrat"/>
            </a:endParaRPr>
          </a:p>
        </p:txBody>
      </p:sp>
      <p:pic>
        <p:nvPicPr>
          <p:cNvPr descr="watermark.jpg" id="774" name="Google Shape;77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5" name="Google Shape;77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81"/>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Solutions</a:t>
            </a:r>
            <a:endParaRPr b="1">
              <a:latin typeface="Montserrat"/>
              <a:ea typeface="Montserrat"/>
              <a:cs typeface="Montserrat"/>
              <a:sym typeface="Montserrat"/>
            </a:endParaRPr>
          </a:p>
        </p:txBody>
      </p:sp>
      <p:sp>
        <p:nvSpPr>
          <p:cNvPr id="781" name="Google Shape;781;p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descr="watermark.jpg" id="782" name="Google Shape;78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3" name="Google Shape;78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descr="watermark.jpg" id="155" name="Google Shape;155;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6" name="Google Shape;156;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7" name="Google Shape;157;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8" name="Google Shape;158;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59" name="Google Shape;159;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0" name="Google Shape;160;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1" name="Google Shape;161;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2" name="Google Shape;162;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3" name="Google Shape;163;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4" name="Google Shape;164;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65" name="Google Shape;165;p3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So far we’ve only seen regression problems where we try to predict a continuous value.</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Although the name may be confusing at first, logistic regression allows us to solve </a:t>
            </a:r>
            <a:r>
              <a:rPr b="1" lang="en" sz="2800">
                <a:solidFill>
                  <a:srgbClr val="313131"/>
                </a:solidFill>
                <a:highlight>
                  <a:schemeClr val="lt1"/>
                </a:highlight>
                <a:latin typeface="Montserrat"/>
                <a:ea typeface="Montserrat"/>
                <a:cs typeface="Montserrat"/>
                <a:sym typeface="Montserrat"/>
              </a:rPr>
              <a:t>classification</a:t>
            </a:r>
            <a:r>
              <a:rPr lang="en" sz="2800">
                <a:solidFill>
                  <a:srgbClr val="313131"/>
                </a:solidFill>
                <a:highlight>
                  <a:schemeClr val="lt1"/>
                </a:highlight>
                <a:latin typeface="Montserrat"/>
                <a:ea typeface="Montserrat"/>
                <a:cs typeface="Montserrat"/>
                <a:sym typeface="Montserrat"/>
              </a:rPr>
              <a:t> problems, where we are trying to predict discrete categories.</a:t>
            </a:r>
            <a:endParaRPr sz="2800">
              <a:solidFill>
                <a:srgbClr val="313131"/>
              </a:solidFill>
              <a:highlight>
                <a:schemeClr val="lt1"/>
              </a:highlight>
              <a:latin typeface="Montserrat"/>
              <a:ea typeface="Montserrat"/>
              <a:cs typeface="Montserrat"/>
              <a:sym typeface="Montserrat"/>
            </a:endParaRPr>
          </a:p>
          <a:p>
            <a:pPr indent="0" lvl="0" marL="0" rtl="0" algn="l">
              <a:lnSpc>
                <a:spcPct val="100000"/>
              </a:lnSpc>
              <a:spcBef>
                <a:spcPts val="1600"/>
              </a:spcBef>
              <a:spcAft>
                <a:spcPts val="1600"/>
              </a:spcAft>
              <a:buNone/>
            </a:pPr>
            <a:r>
              <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descr="watermark.jpg" id="170" name="Google Shape;170;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 name="Google Shape;171;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2" name="Google Shape;172;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3" name="Google Shape;173;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4" name="Google Shape;174;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5" name="Google Shape;175;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6" name="Google Shape;176;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7" name="Google Shape;177;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78" name="Google Shape;178;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79" name="Google Shape;179;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80" name="Google Shape;180;p3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convention for binary classification is to have two classes 0 and 1.</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walk through the basic idea for </a:t>
            </a:r>
            <a:r>
              <a:rPr lang="en" sz="2800">
                <a:solidFill>
                  <a:srgbClr val="313131"/>
                </a:solidFill>
                <a:highlight>
                  <a:schemeClr val="lt1"/>
                </a:highlight>
                <a:latin typeface="Montserrat"/>
                <a:ea typeface="Montserrat"/>
                <a:cs typeface="Montserrat"/>
                <a:sym typeface="Montserrat"/>
              </a:rPr>
              <a:t>logistic</a:t>
            </a:r>
            <a:r>
              <a:rPr lang="en" sz="2800">
                <a:solidFill>
                  <a:srgbClr val="313131"/>
                </a:solidFill>
                <a:highlight>
                  <a:schemeClr val="lt1"/>
                </a:highlight>
                <a:latin typeface="Montserrat"/>
                <a:ea typeface="Montserrat"/>
                <a:cs typeface="Montserrat"/>
                <a:sym typeface="Montserrat"/>
              </a:rPr>
              <a:t> regression.</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explain why it has the term regression in it, even though it’s used for classification!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6" name="Google Shape;18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7" name="Google Shape;187;p3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88" name="Google Shape;188;p3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89" name="Google Shape;189;p3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90" name="Google Shape;190;p3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91" name="Google Shape;191;p3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92" name="Google Shape;192;p3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93" name="Google Shape;193;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94" name="Google Shape;194;p3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Imagine we plotted out some categorical data against one feature.</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195" name="Google Shape;195;p32"/>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196" name="Google Shape;19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2" name="Google Shape;202;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3" name="Google Shape;203;p3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04" name="Google Shape;204;p3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05" name="Google Shape;205;p3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06" name="Google Shape;206;p3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07" name="Google Shape;207;p3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08" name="Google Shape;208;p3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09" name="Google Shape;209;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10" name="Google Shape;210;p3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X axis represents a feature value and the Y axis represents the probability of belonging to class 1.</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11" name="Google Shape;211;p33"/>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212" name="Google Shape;21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